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3"/>
  </p:notesMasterIdLst>
  <p:sldIdLst>
    <p:sldId id="256" r:id="rId2"/>
    <p:sldId id="410" r:id="rId3"/>
    <p:sldId id="463" r:id="rId4"/>
    <p:sldId id="508" r:id="rId5"/>
    <p:sldId id="509" r:id="rId6"/>
    <p:sldId id="510" r:id="rId7"/>
    <p:sldId id="511" r:id="rId8"/>
    <p:sldId id="512" r:id="rId9"/>
    <p:sldId id="513" r:id="rId10"/>
    <p:sldId id="514" r:id="rId11"/>
    <p:sldId id="515" r:id="rId12"/>
    <p:sldId id="517" r:id="rId13"/>
    <p:sldId id="516" r:id="rId14"/>
    <p:sldId id="519" r:id="rId15"/>
    <p:sldId id="518" r:id="rId16"/>
    <p:sldId id="520" r:id="rId17"/>
    <p:sldId id="521" r:id="rId18"/>
    <p:sldId id="530" r:id="rId19"/>
    <p:sldId id="522" r:id="rId20"/>
    <p:sldId id="525" r:id="rId21"/>
    <p:sldId id="523" r:id="rId22"/>
    <p:sldId id="524" r:id="rId23"/>
    <p:sldId id="527" r:id="rId24"/>
    <p:sldId id="529" r:id="rId25"/>
    <p:sldId id="526" r:id="rId26"/>
    <p:sldId id="477" r:id="rId27"/>
    <p:sldId id="399" r:id="rId28"/>
    <p:sldId id="409" r:id="rId29"/>
    <p:sldId id="481" r:id="rId30"/>
    <p:sldId id="482" r:id="rId31"/>
    <p:sldId id="5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61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4676A"/>
                </a:solidFill>
                <a:effectLst/>
                <a:latin typeface="72"/>
              </a:rPr>
              <a:t>SAP HANA Cloud provides a choice of two service plans for managing database artifacts:</a:t>
            </a:r>
          </a:p>
          <a:p>
            <a:pPr algn="l">
              <a:buFont typeface="Arial" panose="020B0604020202020204" pitchFamily="34" charset="0"/>
              <a:buChar char="•"/>
            </a:pPr>
            <a:r>
              <a:rPr lang="en-US" b="1" i="0" dirty="0">
                <a:solidFill>
                  <a:srgbClr val="64676A"/>
                </a:solidFill>
                <a:effectLst/>
                <a:latin typeface="72"/>
              </a:rPr>
              <a:t>Schema service plan</a:t>
            </a:r>
            <a:r>
              <a:rPr lang="en-US" b="0" i="0" dirty="0">
                <a:solidFill>
                  <a:srgbClr val="64676A"/>
                </a:solidFill>
                <a:effectLst/>
                <a:latin typeface="72"/>
              </a:rPr>
              <a:t> — Create all database artifacts directly to schemas using SQL. This run-time only option is the approach that has been used for many years with traditional databases and appeals to organizations that only need a database to power their applications and do not require design-time tooling to define the database artifacts as source files. You will manually define schemas to manage your database run-time objects.</a:t>
            </a:r>
          </a:p>
          <a:p>
            <a:pPr algn="l">
              <a:buFont typeface="Arial" panose="020B0604020202020204" pitchFamily="34" charset="0"/>
              <a:buChar char="•"/>
            </a:pPr>
            <a:r>
              <a:rPr lang="en-US" b="1" i="0" dirty="0">
                <a:solidFill>
                  <a:srgbClr val="64676A"/>
                </a:solidFill>
                <a:effectLst/>
                <a:latin typeface="72"/>
              </a:rPr>
              <a:t>HANA Deployment Infrastructure (HDI) Shared service plan</a:t>
            </a:r>
            <a:r>
              <a:rPr lang="en-US" b="0" i="0" dirty="0">
                <a:solidFill>
                  <a:srgbClr val="64676A"/>
                </a:solidFill>
                <a:effectLst/>
                <a:latin typeface="72"/>
              </a:rPr>
              <a:t> — Provides a combined database design-time and run-time environment. Database developers, using this plan, define all database objects using source files. The source files are used to generate and deploy the run-time object to the containers. This plan provides tools for the full life-cycle development and deployment of database artifacts. With this plan you don't have to worry about schemas as these are invisible to the developer and managed by the HDI framework. This is known as schema-less development and provides a flexible re-deployment model as database artifacts are not hardwired to schemas.</a:t>
            </a:r>
          </a:p>
          <a:p>
            <a:pPr algn="l"/>
            <a:r>
              <a:rPr lang="en-US" b="0" i="0" dirty="0">
                <a:solidFill>
                  <a:srgbClr val="64676A"/>
                </a:solidFill>
                <a:effectLst/>
                <a:latin typeface="72"/>
              </a:rPr>
              <a:t>A service plan will only be available to you if it was already added as a service entitlement which is done at the Business Technology Platform (BTP) global account level.</a:t>
            </a:r>
          </a:p>
          <a:p>
            <a:pPr algn="l"/>
            <a:r>
              <a:rPr lang="en-US" b="0" i="0" dirty="0">
                <a:solidFill>
                  <a:srgbClr val="64676A"/>
                </a:solidFill>
                <a:effectLst/>
                <a:latin typeface="72"/>
              </a:rPr>
              <a:t>A service plan is chosen when you create a new </a:t>
            </a:r>
            <a:r>
              <a:rPr lang="en-US" b="0" i="1" dirty="0">
                <a:solidFill>
                  <a:srgbClr val="64676A"/>
                </a:solidFill>
                <a:effectLst/>
                <a:latin typeface="72"/>
              </a:rPr>
              <a:t>Instance</a:t>
            </a:r>
            <a:r>
              <a:rPr lang="en-US" b="0" i="0" dirty="0">
                <a:solidFill>
                  <a:srgbClr val="64676A"/>
                </a:solidFill>
                <a:effectLst/>
                <a:latin typeface="72"/>
              </a:rPr>
              <a:t>. An </a:t>
            </a:r>
            <a:r>
              <a:rPr lang="en-US" b="0" i="1" dirty="0">
                <a:solidFill>
                  <a:srgbClr val="64676A"/>
                </a:solidFill>
                <a:effectLst/>
                <a:latin typeface="72"/>
              </a:rPr>
              <a:t>Instance</a:t>
            </a:r>
            <a:r>
              <a:rPr lang="en-US" b="0" i="0" dirty="0">
                <a:solidFill>
                  <a:srgbClr val="64676A"/>
                </a:solidFill>
                <a:effectLst/>
                <a:latin typeface="72"/>
              </a:rPr>
              <a:t> belongs to a </a:t>
            </a:r>
            <a:r>
              <a:rPr lang="en-US" b="0" i="1" dirty="0">
                <a:solidFill>
                  <a:srgbClr val="64676A"/>
                </a:solidFill>
                <a:effectLst/>
                <a:latin typeface="72"/>
              </a:rPr>
              <a:t>Space</a:t>
            </a:r>
            <a:endParaRPr lang="en-US" b="0" i="0" dirty="0">
              <a:solidFill>
                <a:srgbClr val="64676A"/>
              </a:solidFill>
              <a:effectLst/>
              <a:latin typeface="72"/>
            </a:endParaRPr>
          </a:p>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381122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1/GoAp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tiff"/><Relationship Id="rId10" Type="http://schemas.openxmlformats.org/officeDocument/2006/relationships/image" Target="../media/image2.png"/><Relationship Id="rId4" Type="http://schemas.openxmlformats.org/officeDocument/2006/relationships/image" Target="../media/image48.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3.jpg"/><Relationship Id="rId7" Type="http://schemas.openxmlformats.org/officeDocument/2006/relationships/image" Target="../media/image5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count.hanatrial.ondemand.com/trial/#/home/tria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5939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Deploying Sample Application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07062" cy="5909310"/>
          </a:xfrm>
          <a:prstGeom prst="rect">
            <a:avLst/>
          </a:prstGeom>
          <a:noFill/>
        </p:spPr>
        <p:txBody>
          <a:bodyPr wrap="square" rtlCol="0">
            <a:spAutoFit/>
          </a:bodyPr>
          <a:lstStyle/>
          <a:p>
            <a:pPr algn="just"/>
            <a:r>
              <a:rPr lang="en-US" dirty="0"/>
              <a:t>We will deploy a sample application based on the Go Programming Language.</a:t>
            </a:r>
          </a:p>
          <a:p>
            <a:pPr algn="just"/>
            <a:r>
              <a:rPr lang="en-US" dirty="0"/>
              <a:t>For now we are just using a basic application. It contains only three files:</a:t>
            </a:r>
          </a:p>
          <a:p>
            <a:pPr marL="285750" indent="-285750" algn="just">
              <a:buFontTx/>
              <a:buChar char="-"/>
            </a:pPr>
            <a:r>
              <a:rPr lang="en-US" dirty="0"/>
              <a:t>go.mod</a:t>
            </a:r>
          </a:p>
          <a:p>
            <a:pPr marL="285750" indent="-285750" algn="just">
              <a:buFontTx/>
              <a:buChar char="-"/>
            </a:pPr>
            <a:r>
              <a:rPr lang="en-US" dirty="0"/>
              <a:t>main.go</a:t>
            </a:r>
          </a:p>
          <a:p>
            <a:pPr marL="285750" indent="-285750" algn="just">
              <a:buFontTx/>
              <a:buChar char="-"/>
            </a:pPr>
            <a:r>
              <a:rPr lang="en-US" dirty="0"/>
              <a:t>manifest.yml</a:t>
            </a:r>
          </a:p>
          <a:p>
            <a:pPr algn="just"/>
            <a:endParaRPr lang="en-US" dirty="0"/>
          </a:p>
          <a:p>
            <a:pPr algn="just"/>
            <a:r>
              <a:rPr lang="en-US" dirty="0"/>
              <a:t>The first two files are some program file, for now we are not focusing on what is written it those file.</a:t>
            </a:r>
          </a:p>
          <a:p>
            <a:pPr algn="just"/>
            <a:r>
              <a:rPr lang="en-US" dirty="0"/>
              <a:t>The third file is manifest.yml is the most important file in the Cloud Foundry application. It contains the information about application instance, the build pack of the app, route name, memory size required etc.</a:t>
            </a:r>
          </a:p>
          <a:p>
            <a:pPr algn="just"/>
            <a:endParaRPr lang="en-US" dirty="0"/>
          </a:p>
          <a:p>
            <a:pPr algn="just"/>
            <a:r>
              <a:rPr lang="en-US" dirty="0"/>
              <a:t>Steps to deploy the app:</a:t>
            </a:r>
          </a:p>
          <a:p>
            <a:pPr marL="342900" indent="-342900" algn="just">
              <a:buAutoNum type="arabicPeriod"/>
            </a:pPr>
            <a:r>
              <a:rPr lang="en-US" dirty="0"/>
              <a:t>Navigate to the app folder in terminal.</a:t>
            </a:r>
          </a:p>
          <a:p>
            <a:pPr marL="342900" indent="-342900" algn="just">
              <a:buAutoNum type="arabicPeriod"/>
            </a:pPr>
            <a:r>
              <a:rPr lang="en-US" dirty="0"/>
              <a:t>Enter Command </a:t>
            </a:r>
            <a:r>
              <a:rPr lang="en-US" b="1" i="1" dirty="0"/>
              <a:t>‘cf login’</a:t>
            </a:r>
            <a:r>
              <a:rPr lang="en-US" dirty="0"/>
              <a:t> to login to Cloud foundry.</a:t>
            </a:r>
          </a:p>
          <a:p>
            <a:pPr marL="342900" indent="-342900" algn="just">
              <a:buAutoNum type="arabicPeriod"/>
            </a:pPr>
            <a:r>
              <a:rPr lang="en-US" dirty="0"/>
              <a:t>Enter your login detail</a:t>
            </a:r>
          </a:p>
          <a:p>
            <a:pPr marL="342900" indent="-342900" algn="just">
              <a:buAutoNum type="arabicPeriod"/>
            </a:pPr>
            <a:r>
              <a:rPr lang="en-US" dirty="0"/>
              <a:t>Select the dev space on which you will deploy the app.</a:t>
            </a:r>
          </a:p>
          <a:p>
            <a:pPr marL="342900" indent="-342900" algn="just">
              <a:buAutoNum type="arabicPeriod"/>
            </a:pPr>
            <a:r>
              <a:rPr lang="en-US" dirty="0"/>
              <a:t>Enter command </a:t>
            </a:r>
            <a:r>
              <a:rPr lang="en-US" b="1" i="1" dirty="0"/>
              <a:t>‘cf push’ </a:t>
            </a:r>
            <a:r>
              <a:rPr lang="en-US" dirty="0"/>
              <a:t>to deploy the app to Cloud Foundry.</a:t>
            </a:r>
          </a:p>
          <a:p>
            <a:pPr marL="342900" indent="-342900" algn="just">
              <a:buAutoNum type="arabicPeriod"/>
            </a:pPr>
            <a:endParaRPr lang="en-US" dirty="0"/>
          </a:p>
          <a:p>
            <a:pPr algn="just"/>
            <a:r>
              <a:rPr lang="en-US" dirty="0"/>
              <a:t>Once the deployment is successful you can check the application in the BTP’s Application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AE46E1-D289-4DC9-9237-3355251E8CAA}"/>
              </a:ext>
            </a:extLst>
          </p:cNvPr>
          <p:cNvPicPr>
            <a:picLocks noChangeAspect="1"/>
          </p:cNvPicPr>
          <p:nvPr/>
        </p:nvPicPr>
        <p:blipFill>
          <a:blip r:embed="rId3"/>
          <a:stretch>
            <a:fillRect/>
          </a:stretch>
        </p:blipFill>
        <p:spPr>
          <a:xfrm>
            <a:off x="8823959" y="896528"/>
            <a:ext cx="2862837" cy="138569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48253243-6914-4855-BB87-219C40DA81A4}"/>
              </a:ext>
            </a:extLst>
          </p:cNvPr>
          <p:cNvPicPr>
            <a:picLocks noChangeAspect="1"/>
          </p:cNvPicPr>
          <p:nvPr/>
        </p:nvPicPr>
        <p:blipFill>
          <a:blip r:embed="rId4"/>
          <a:stretch>
            <a:fillRect/>
          </a:stretch>
        </p:blipFill>
        <p:spPr>
          <a:xfrm>
            <a:off x="8823959" y="2488727"/>
            <a:ext cx="2194607" cy="124501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83D9183-8AE9-4CE3-9918-004C8C57122B}"/>
              </a:ext>
            </a:extLst>
          </p:cNvPr>
          <p:cNvPicPr>
            <a:picLocks noChangeAspect="1"/>
          </p:cNvPicPr>
          <p:nvPr/>
        </p:nvPicPr>
        <p:blipFill>
          <a:blip r:embed="rId5"/>
          <a:stretch>
            <a:fillRect/>
          </a:stretch>
        </p:blipFill>
        <p:spPr>
          <a:xfrm>
            <a:off x="6489775" y="3826923"/>
            <a:ext cx="5514422" cy="20413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72771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 of Sample App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deploy a GO application on the cloud foundry platform.</a:t>
            </a:r>
          </a:p>
          <a:p>
            <a:endParaRPr lang="en-US" dirty="0"/>
          </a:p>
          <a:p>
            <a:r>
              <a:rPr lang="en-US" dirty="0"/>
              <a:t>Exercise code/resource:</a:t>
            </a:r>
          </a:p>
          <a:p>
            <a:pPr marL="285750" indent="-285750">
              <a:buFontTx/>
              <a:buChar char="-"/>
            </a:pPr>
            <a:r>
              <a:rPr lang="en-US" dirty="0">
                <a:hlinkClick r:id="rId3"/>
              </a:rPr>
              <a:t>GoApp</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6A1551-7374-485F-B62E-DECADB67CDAC}"/>
              </a:ext>
            </a:extLst>
          </p:cNvPr>
          <p:cNvPicPr>
            <a:picLocks noChangeAspect="1"/>
          </p:cNvPicPr>
          <p:nvPr/>
        </p:nvPicPr>
        <p:blipFill>
          <a:blip r:embed="rId5"/>
          <a:stretch>
            <a:fillRect/>
          </a:stretch>
        </p:blipFill>
        <p:spPr>
          <a:xfrm>
            <a:off x="517755" y="3168976"/>
            <a:ext cx="4140545" cy="234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9878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545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075" y="3204244"/>
            <a:ext cx="5582808" cy="2145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5834237"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3875559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3600" b="1" i="0" dirty="0">
                <a:solidFill>
                  <a:srgbClr val="1F1F1F"/>
                </a:solidFill>
                <a:effectLst/>
                <a:latin typeface="Cooper Black" panose="0208090404030B020404" pitchFamily="18" charset="0"/>
              </a:rPr>
              <a:t>SAP HANA Cloud vs. SAP HANA on-premise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a:extLst>
              <a:ext uri="{FF2B5EF4-FFF2-40B4-BE49-F238E27FC236}">
                <a16:creationId xmlns:a16="http://schemas.microsoft.com/office/drawing/2014/main" id="{0972A184-BAD7-4AFB-9A32-62C2CF57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4389"/>
          <a:stretch/>
        </p:blipFill>
        <p:spPr bwMode="auto">
          <a:xfrm>
            <a:off x="261761" y="1626973"/>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13C2A9-BD87-4634-BE91-D681ED722657}"/>
              </a:ext>
            </a:extLst>
          </p:cNvPr>
          <p:cNvSpPr txBox="1"/>
          <p:nvPr/>
        </p:nvSpPr>
        <p:spPr>
          <a:xfrm>
            <a:off x="6539913" y="779089"/>
            <a:ext cx="5390323" cy="1200329"/>
          </a:xfrm>
          <a:prstGeom prst="rect">
            <a:avLst/>
          </a:prstGeom>
          <a:noFill/>
        </p:spPr>
        <p:txBody>
          <a:bodyPr wrap="square">
            <a:spAutoFit/>
          </a:bodyPr>
          <a:lstStyle/>
          <a:p>
            <a:pPr algn="l"/>
            <a:r>
              <a:rPr lang="en-US" b="1" i="0" dirty="0">
                <a:effectLst/>
              </a:rPr>
              <a:t>Feature Differences</a:t>
            </a:r>
          </a:p>
          <a:p>
            <a:pPr algn="l"/>
            <a:r>
              <a:rPr lang="en-US" b="0" i="0" dirty="0">
                <a:effectLst/>
              </a:rPr>
              <a:t>SAP HANA Cloud compares very closely with SAP HANA on-premise in terms of features but there are some differences.</a:t>
            </a:r>
            <a:endParaRPr lang="en-US" b="1" i="0" dirty="0">
              <a:effectLst/>
            </a:endParaRPr>
          </a:p>
        </p:txBody>
      </p:sp>
      <p:pic>
        <p:nvPicPr>
          <p:cNvPr id="3076" name="Picture 4">
            <a:extLst>
              <a:ext uri="{FF2B5EF4-FFF2-40B4-BE49-F238E27FC236}">
                <a16:creationId xmlns:a16="http://schemas.microsoft.com/office/drawing/2014/main" id="{071AB28E-66B6-4DB6-B99A-BEE896D170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8" r="2147"/>
          <a:stretch/>
        </p:blipFill>
        <p:spPr bwMode="auto">
          <a:xfrm>
            <a:off x="6640031" y="1979418"/>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35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HDI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HDI Container is also a </a:t>
            </a:r>
            <a:r>
              <a:rPr kumimoji="0" lang="en-US" sz="1800" b="1" i="0" u="none" strike="noStrike" kern="1200" cap="none" spc="0" normalizeH="0" baseline="0" noProof="0" dirty="0">
                <a:ln>
                  <a:noFill/>
                </a:ln>
                <a:solidFill>
                  <a:prstClr val="black"/>
                </a:solidFill>
                <a:effectLst/>
                <a:uLnTx/>
                <a:uFillTx/>
                <a:latin typeface="Calibri"/>
                <a:ea typeface="+mn-ea"/>
                <a:cs typeface="+mn-cs"/>
              </a:rPr>
              <a:t>schema</a:t>
            </a:r>
            <a:r>
              <a:rPr kumimoji="0" lang="en-US" sz="1800" b="0" i="0" u="none" strike="noStrike" kern="1200" cap="none" spc="0" normalizeH="0" baseline="0" noProof="0" dirty="0">
                <a:ln>
                  <a:noFill/>
                </a:ln>
                <a:solidFill>
                  <a:prstClr val="black"/>
                </a:solidFill>
                <a:effectLst/>
                <a:uLnTx/>
                <a:uFillTx/>
                <a:latin typeface="Calibri"/>
                <a:ea typeface="+mn-ea"/>
                <a:cs typeface="+mn-cs"/>
              </a:rPr>
              <a:t>. But it is managed differently from a normal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How its created?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Manually create it in BTP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Application Managed HDI Container (You as developer ONLY work with App, App will talk to HANA to create and manage this schema to store/read data internally)</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You cant access HDI Container using HANA Studio (Deprecated tool), We can use new SAP HANA Database Explorer, SAP HANA </a:t>
            </a:r>
            <a:r>
              <a:rPr lang="en-US" dirty="0" err="1">
                <a:solidFill>
                  <a:prstClr val="black"/>
                </a:solidFill>
                <a:latin typeface="Calibri"/>
              </a:rPr>
              <a:t>WebIDE</a:t>
            </a:r>
            <a:r>
              <a:rPr lang="en-US" dirty="0">
                <a:solidFill>
                  <a:prstClr val="black"/>
                </a:solidFill>
                <a:latin typeface="Calibri"/>
              </a:rPr>
              <a:t> for OP or BAS to access HDI Container.</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creates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owns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 moment HDI Container is created, 2 users will gets created automatically by system in HANA.</a:t>
            </a:r>
          </a:p>
          <a:p>
            <a:pPr>
              <a:defRPr/>
            </a:pPr>
            <a:r>
              <a:rPr lang="en-US" dirty="0">
                <a:solidFill>
                  <a:prstClr val="black"/>
                </a:solidFill>
              </a:rPr>
              <a:t>RANDOMGUID_DT (Design Time) – Full permission to CREATE&lt; DROP&lt; ALTER DB object</a:t>
            </a: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RANDOMGUID_RT (Runtime User) – Only permissions to INSERT, UPDATE, DELETE data…</a:t>
            </a:r>
          </a:p>
          <a:p>
            <a:pPr lvl="0">
              <a:defRPr/>
            </a:pPr>
            <a:r>
              <a:rPr lang="en-US" dirty="0">
                <a:solidFill>
                  <a:prstClr val="black"/>
                </a:solidFill>
                <a:latin typeface="Calibri"/>
              </a:rPr>
              <a:t>In case of app wants to talk to hana</a:t>
            </a:r>
            <a:r>
              <a:rPr lang="en-US" dirty="0">
                <a:solidFill>
                  <a:prstClr val="black"/>
                </a:solidFill>
              </a:rPr>
              <a:t>, these users will be used by our app. The same user will be available as environment variable in CF, VCAP_SERVICE.</a:t>
            </a:r>
            <a:endParaRPr lang="en-US"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5556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HDI and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5" name="Rectangle: Rounded Corners 24">
            <a:extLst>
              <a:ext uri="{FF2B5EF4-FFF2-40B4-BE49-F238E27FC236}">
                <a16:creationId xmlns:a16="http://schemas.microsoft.com/office/drawing/2014/main" id="{54AA2DD1-5B0E-4889-BFF3-0F2712F208B6}"/>
              </a:ext>
            </a:extLst>
          </p:cNvPr>
          <p:cNvSpPr/>
          <p:nvPr/>
        </p:nvSpPr>
        <p:spPr>
          <a:xfrm>
            <a:off x="1079862" y="3429000"/>
            <a:ext cx="10650583" cy="2632166"/>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HANA DB (shared-</a:t>
            </a:r>
            <a:r>
              <a:rPr kumimoji="0" lang="en-US" sz="1800" b="0" i="0" u="none" strike="noStrike" kern="0" cap="none" spc="0" normalizeH="0" baseline="0" noProof="0" dirty="0" err="1">
                <a:ln>
                  <a:noFill/>
                </a:ln>
                <a:solidFill>
                  <a:prstClr val="white"/>
                </a:solidFill>
                <a:effectLst/>
                <a:uLnTx/>
                <a:uFillTx/>
                <a:latin typeface="Calibri"/>
                <a:ea typeface="+mn-ea"/>
                <a:cs typeface="+mn-cs"/>
              </a:rPr>
              <a:t>db</a:t>
            </a:r>
            <a:r>
              <a:rPr kumimoji="0" lang="en-US" sz="1800" b="0" i="0" u="none" strike="noStrike" kern="0" cap="none" spc="0" normalizeH="0" baseline="0" noProof="0" dirty="0">
                <a:ln>
                  <a:noFill/>
                </a:ln>
                <a:solidFill>
                  <a:prstClr val="white"/>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Flowchart: Magnetic Disk 25">
            <a:extLst>
              <a:ext uri="{FF2B5EF4-FFF2-40B4-BE49-F238E27FC236}">
                <a16:creationId xmlns:a16="http://schemas.microsoft.com/office/drawing/2014/main" id="{C548A6A7-2543-46EA-A9E2-EEA84BD51977}"/>
              </a:ext>
            </a:extLst>
          </p:cNvPr>
          <p:cNvSpPr/>
          <p:nvPr/>
        </p:nvSpPr>
        <p:spPr>
          <a:xfrm>
            <a:off x="13062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Container</a:t>
            </a:r>
          </a:p>
        </p:txBody>
      </p:sp>
      <p:sp>
        <p:nvSpPr>
          <p:cNvPr id="27" name="Flowchart: Magnetic Disk 26">
            <a:extLst>
              <a:ext uri="{FF2B5EF4-FFF2-40B4-BE49-F238E27FC236}">
                <a16:creationId xmlns:a16="http://schemas.microsoft.com/office/drawing/2014/main" id="{70B1CCF2-C77F-4466-BC39-46C4F06F3014}"/>
              </a:ext>
            </a:extLst>
          </p:cNvPr>
          <p:cNvSpPr/>
          <p:nvPr/>
        </p:nvSpPr>
        <p:spPr>
          <a:xfrm>
            <a:off x="34398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lowchart: Magnetic Disk 27">
            <a:extLst>
              <a:ext uri="{FF2B5EF4-FFF2-40B4-BE49-F238E27FC236}">
                <a16:creationId xmlns:a16="http://schemas.microsoft.com/office/drawing/2014/main" id="{134A5BAC-7DA7-44A8-B9A5-5C9E25DD49D3}"/>
              </a:ext>
            </a:extLst>
          </p:cNvPr>
          <p:cNvSpPr/>
          <p:nvPr/>
        </p:nvSpPr>
        <p:spPr>
          <a:xfrm>
            <a:off x="5663244"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lowchart: Magnetic Disk 28">
            <a:extLst>
              <a:ext uri="{FF2B5EF4-FFF2-40B4-BE49-F238E27FC236}">
                <a16:creationId xmlns:a16="http://schemas.microsoft.com/office/drawing/2014/main" id="{4E5A75D2-C709-452F-B23D-43BFCE165EB8}"/>
              </a:ext>
            </a:extLst>
          </p:cNvPr>
          <p:cNvSpPr/>
          <p:nvPr/>
        </p:nvSpPr>
        <p:spPr>
          <a:xfrm>
            <a:off x="7728857"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Flowchart: Magnetic Disk 29">
            <a:extLst>
              <a:ext uri="{FF2B5EF4-FFF2-40B4-BE49-F238E27FC236}">
                <a16:creationId xmlns:a16="http://schemas.microsoft.com/office/drawing/2014/main" id="{85E5A890-5A91-459F-BB5D-E94E642D6948}"/>
              </a:ext>
            </a:extLst>
          </p:cNvPr>
          <p:cNvSpPr/>
          <p:nvPr/>
        </p:nvSpPr>
        <p:spPr>
          <a:xfrm>
            <a:off x="9953840"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905D6A6E-2C48-4F40-B293-5844C1B8B843}"/>
              </a:ext>
            </a:extLst>
          </p:cNvPr>
          <p:cNvSpPr/>
          <p:nvPr/>
        </p:nvSpPr>
        <p:spPr>
          <a:xfrm>
            <a:off x="1079861" y="1599112"/>
            <a:ext cx="10650583" cy="76635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(HANA Deployment Infra) Service</a:t>
            </a:r>
          </a:p>
        </p:txBody>
      </p:sp>
      <p:cxnSp>
        <p:nvCxnSpPr>
          <p:cNvPr id="32" name="Straight Arrow Connector 31">
            <a:extLst>
              <a:ext uri="{FF2B5EF4-FFF2-40B4-BE49-F238E27FC236}">
                <a16:creationId xmlns:a16="http://schemas.microsoft.com/office/drawing/2014/main" id="{9D478D1A-D45D-41DB-B89C-349A6C5A92C3}"/>
              </a:ext>
            </a:extLst>
          </p:cNvPr>
          <p:cNvCxnSpPr>
            <a:stCxn id="31" idx="2"/>
            <a:endCxn id="27" idx="1"/>
          </p:cNvCxnSpPr>
          <p:nvPr/>
        </p:nvCxnSpPr>
        <p:spPr>
          <a:xfrm flipH="1">
            <a:off x="4241075" y="2365466"/>
            <a:ext cx="2164078" cy="2136865"/>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78817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216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10994</TotalTime>
  <Words>2149</Words>
  <Application>Microsoft Office PowerPoint</Application>
  <PresentationFormat>Widescreen</PresentationFormat>
  <Paragraphs>326</Paragraphs>
  <Slides>31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72</vt:lpstr>
      <vt:lpstr>Arial</vt:lpstr>
      <vt:lpstr>Arial Black</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Anurag Bajaj</cp:lastModifiedBy>
  <cp:revision>709</cp:revision>
  <dcterms:created xsi:type="dcterms:W3CDTF">2016-07-10T03:33:26Z</dcterms:created>
  <dcterms:modified xsi:type="dcterms:W3CDTF">2022-01-13T16:11:47Z</dcterms:modified>
</cp:coreProperties>
</file>